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01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0" y="-1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1005840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10058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080" y="1115060"/>
            <a:ext cx="5867400" cy="403860"/>
          </a:xfrm>
          <a:custGeom>
            <a:avLst/>
            <a:gdLst/>
            <a:ahLst/>
            <a:cxnLst/>
            <a:rect l="l" t="t" r="r" b="b"/>
            <a:pathLst>
              <a:path w="5867400" h="403860">
                <a:moveTo>
                  <a:pt x="0" y="403860"/>
                </a:moveTo>
                <a:lnTo>
                  <a:pt x="0" y="0"/>
                </a:lnTo>
                <a:lnTo>
                  <a:pt x="5867400" y="0"/>
                </a:lnTo>
                <a:lnTo>
                  <a:pt x="5867400" y="40386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525462" y="1153414"/>
            <a:ext cx="5091137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b="1" spc="10" dirty="0">
                <a:solidFill>
                  <a:srgbClr val="FFFFFF"/>
                </a:solidFill>
                <a:latin typeface="Verdana"/>
                <a:cs typeface="Verdana"/>
              </a:rPr>
              <a:t>SATURDAY, MARCH 2,  </a:t>
            </a:r>
            <a:r>
              <a:rPr lang="en-US" sz="2000" b="1" spc="1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sz="2000" b="1" spc="10" dirty="0">
                <a:solidFill>
                  <a:srgbClr val="FFFFFF"/>
                </a:solidFill>
                <a:latin typeface="Verdana"/>
                <a:cs typeface="Verdana"/>
              </a:rPr>
              <a:t> AM-1</a:t>
            </a:r>
            <a:r>
              <a:rPr lang="en-US" sz="2000" b="1" spc="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000" b="1" spc="10" dirty="0">
                <a:solidFill>
                  <a:srgbClr val="FFFFFF"/>
                </a:solidFill>
                <a:latin typeface="Verdana"/>
                <a:cs typeface="Verdana"/>
              </a:rPr>
              <a:t> PM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090295" y="177292"/>
            <a:ext cx="3710331" cy="2962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77933C"/>
                </a:solidFill>
                <a:latin typeface="Verdana"/>
                <a:cs typeface="Verdana"/>
              </a:rPr>
              <a:t>MASTER GARDENERS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620077" y="542606"/>
            <a:ext cx="4657962" cy="2965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rgbClr val="77933C"/>
                </a:solidFill>
                <a:latin typeface="Verdana"/>
                <a:cs typeface="Verdana"/>
              </a:rPr>
              <a:t>POP-UP PLANT GIVEAWAY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925560"/>
            <a:ext cx="7772400" cy="1132840"/>
          </a:xfrm>
          <a:custGeom>
            <a:avLst/>
            <a:gdLst/>
            <a:ahLst/>
            <a:cxnLst/>
            <a:rect l="l" t="t" r="r" b="b"/>
            <a:pathLst>
              <a:path w="7772400" h="1132840">
                <a:moveTo>
                  <a:pt x="0" y="113284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113284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9" y="8737602"/>
            <a:ext cx="6045244" cy="937258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770774" y="1752600"/>
            <a:ext cx="4425250" cy="8309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sz="1800" b="1" spc="10" dirty="0">
                <a:solidFill>
                  <a:srgbClr val="669900"/>
                </a:solidFill>
                <a:latin typeface="Verdana"/>
                <a:cs typeface="Verdana"/>
              </a:rPr>
              <a:t>SOUTH COAST RESEARCH CENTER</a:t>
            </a:r>
          </a:p>
          <a:p>
            <a:pPr marL="0" algn="ctr">
              <a:lnSpc>
                <a:spcPct val="100000"/>
              </a:lnSpc>
            </a:pPr>
            <a:r>
              <a:rPr lang="en-US" sz="1800" b="1" spc="10" dirty="0">
                <a:solidFill>
                  <a:srgbClr val="669900"/>
                </a:solidFill>
                <a:latin typeface="Verdana"/>
                <a:cs typeface="Verdana"/>
              </a:rPr>
              <a:t>7601 Irvine Blvd</a:t>
            </a:r>
          </a:p>
          <a:p>
            <a:pPr marL="0" algn="ctr">
              <a:lnSpc>
                <a:spcPct val="100000"/>
              </a:lnSpc>
            </a:pPr>
            <a:r>
              <a:rPr lang="en-US" sz="1800" b="1" spc="10" dirty="0">
                <a:solidFill>
                  <a:srgbClr val="669900"/>
                </a:solidFill>
                <a:latin typeface="Verdana"/>
                <a:cs typeface="Verdana"/>
              </a:rPr>
              <a:t>Irvine, CA 92618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708977" y="2750755"/>
            <a:ext cx="4555322" cy="1978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i="1" spc="10" dirty="0">
                <a:solidFill>
                  <a:srgbClr val="232333"/>
                </a:solidFill>
                <a:latin typeface="Verdana"/>
                <a:cs typeface="Verdana"/>
              </a:rPr>
              <a:t>Visit us to see displays and learn about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98817" y="2995167"/>
            <a:ext cx="4574350" cy="1975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i="1" spc="10" dirty="0">
                <a:solidFill>
                  <a:srgbClr val="232333"/>
                </a:solidFill>
                <a:latin typeface="Verdana"/>
                <a:cs typeface="Verdana"/>
              </a:rPr>
              <a:t>Hydroponics and Making Picture-Frame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887854" y="3239007"/>
            <a:ext cx="2187422" cy="1983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i="1" spc="10" dirty="0">
                <a:solidFill>
                  <a:srgbClr val="232333"/>
                </a:solidFill>
                <a:latin typeface="Verdana"/>
                <a:cs typeface="Verdana"/>
              </a:rPr>
              <a:t>Succulent Gardens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228600" y="3696335"/>
            <a:ext cx="5502910" cy="1728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i="1" spc="10" dirty="0">
                <a:solidFill>
                  <a:srgbClr val="232333"/>
                </a:solidFill>
                <a:latin typeface="Verdana"/>
                <a:cs typeface="Verdana"/>
              </a:rPr>
              <a:t>Demonstrations: Make and Take Hydroponic Container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965517" y="3909695"/>
            <a:ext cx="4018955" cy="1736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i="1" spc="10" dirty="0">
                <a:solidFill>
                  <a:srgbClr val="232333"/>
                </a:solidFill>
                <a:latin typeface="Verdana"/>
                <a:cs typeface="Verdana"/>
              </a:rPr>
              <a:t>Project </a:t>
            </a:r>
            <a:r>
              <a:rPr sz="1170" b="1" i="1" spc="10" dirty="0">
                <a:solidFill>
                  <a:srgbClr val="232333"/>
                </a:solidFill>
                <a:latin typeface="Verdana"/>
                <a:cs typeface="Verdana"/>
              </a:rPr>
              <a:t>(There is a small fee for this activity)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636395" y="4305616"/>
            <a:ext cx="2689574" cy="1731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i="1" spc="10" dirty="0">
                <a:solidFill>
                  <a:srgbClr val="232333"/>
                </a:solidFill>
                <a:latin typeface="Verdana"/>
                <a:cs typeface="Verdana"/>
              </a:rPr>
              <a:t>Plant Selections available: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447040" y="4519676"/>
            <a:ext cx="5069916" cy="1728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i="1" spc="10" dirty="0">
                <a:solidFill>
                  <a:srgbClr val="303030"/>
                </a:solidFill>
                <a:latin typeface="Verdana"/>
                <a:cs typeface="Verdana"/>
              </a:rPr>
              <a:t>Cool Season </a:t>
            </a:r>
            <a:r>
              <a:rPr sz="1400" b="1" i="1" spc="10" dirty="0">
                <a:solidFill>
                  <a:srgbClr val="1A1D1E"/>
                </a:solidFill>
                <a:latin typeface="Verdana"/>
                <a:cs typeface="Verdana"/>
              </a:rPr>
              <a:t>Vegetables, Succulents, </a:t>
            </a:r>
            <a:r>
              <a:rPr sz="1400" b="1" i="1" spc="10" dirty="0">
                <a:solidFill>
                  <a:srgbClr val="303030"/>
                </a:solidFill>
                <a:latin typeface="Verdana"/>
                <a:cs typeface="Verdana"/>
              </a:rPr>
              <a:t>Houseplants,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97217" y="4733036"/>
            <a:ext cx="4839145" cy="2108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i="1" spc="10" dirty="0">
                <a:solidFill>
                  <a:srgbClr val="303030"/>
                </a:solidFill>
                <a:latin typeface="Verdana"/>
                <a:cs typeface="Verdana"/>
              </a:rPr>
              <a:t>Herbs, and CA Natives (</a:t>
            </a:r>
            <a:r>
              <a:rPr sz="1170" b="1" i="1" spc="10" dirty="0">
                <a:solidFill>
                  <a:srgbClr val="303030"/>
                </a:solidFill>
                <a:latin typeface="Verdana"/>
                <a:cs typeface="Verdana"/>
              </a:rPr>
              <a:t>incl. Free Milkweed </a:t>
            </a:r>
            <a:r>
              <a:rPr lang="en-US" sz="1170" b="1" i="1" spc="10" dirty="0">
                <a:solidFill>
                  <a:srgbClr val="303030"/>
                </a:solidFill>
                <a:latin typeface="Verdana"/>
                <a:cs typeface="Verdana"/>
              </a:rPr>
              <a:t>Seeds</a:t>
            </a:r>
            <a:r>
              <a:rPr sz="1370" b="1" i="1" spc="10" dirty="0">
                <a:solidFill>
                  <a:srgbClr val="303030"/>
                </a:solidFill>
                <a:latin typeface="Verdana"/>
                <a:cs typeface="Verdana"/>
              </a:rPr>
              <a:t>)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80340" y="5312156"/>
            <a:ext cx="5597854" cy="1728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i="1" spc="10" dirty="0">
                <a:solidFill>
                  <a:srgbClr val="232333"/>
                </a:solidFill>
                <a:latin typeface="Verdana"/>
                <a:cs typeface="Verdana"/>
              </a:rPr>
              <a:t>Learn about composting, vermiculture, bees, and more.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21920" y="5952490"/>
            <a:ext cx="3231044" cy="1845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2333"/>
                </a:solidFill>
                <a:latin typeface="Arial"/>
                <a:cs typeface="Arial"/>
              </a:rPr>
              <a:t>•    </a:t>
            </a:r>
            <a:r>
              <a:rPr sz="1400" b="1" i="1" spc="10" dirty="0">
                <a:solidFill>
                  <a:srgbClr val="232333"/>
                </a:solidFill>
                <a:latin typeface="Verdana"/>
                <a:cs typeface="Verdana"/>
              </a:rPr>
              <a:t>1 FREE plant for each visitor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21920" y="6242050"/>
            <a:ext cx="3741508" cy="1845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2333"/>
                </a:solidFill>
                <a:latin typeface="Arial"/>
                <a:cs typeface="Arial"/>
              </a:rPr>
              <a:t>•    </a:t>
            </a:r>
            <a:r>
              <a:rPr sz="1400" b="1" i="1" spc="10" dirty="0">
                <a:solidFill>
                  <a:srgbClr val="232333"/>
                </a:solidFill>
                <a:latin typeface="Verdana"/>
                <a:cs typeface="Verdana"/>
              </a:rPr>
              <a:t>Additional plants $1 and up, each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21920" y="6531610"/>
            <a:ext cx="4749932" cy="3861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32333"/>
                </a:solidFill>
                <a:latin typeface="Arial"/>
                <a:cs typeface="Arial"/>
              </a:rPr>
              <a:t>•   </a:t>
            </a:r>
            <a:r>
              <a:rPr sz="1370" b="1" i="1" spc="10" dirty="0">
                <a:solidFill>
                  <a:srgbClr val="232333"/>
                </a:solidFill>
                <a:latin typeface="Verdana"/>
                <a:cs typeface="Verdana"/>
              </a:rPr>
              <a:t>Gardening, composting, pest, and irrigation</a:t>
            </a:r>
            <a:endParaRPr sz="1300">
              <a:latin typeface="Verdana"/>
              <a:cs typeface="Verdana"/>
            </a:endParaRPr>
          </a:p>
          <a:p>
            <a:pPr marL="287020">
              <a:lnSpc>
                <a:spcPct val="100000"/>
              </a:lnSpc>
            </a:pPr>
            <a:r>
              <a:rPr sz="1370" b="1" i="1" spc="10" dirty="0">
                <a:solidFill>
                  <a:srgbClr val="232333"/>
                </a:solidFill>
                <a:latin typeface="Verdana"/>
                <a:cs typeface="Verdana"/>
              </a:rPr>
              <a:t>questions answered by Master Gardeners of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408940" y="6958711"/>
            <a:ext cx="1552727" cy="1728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i="1" spc="10" dirty="0">
                <a:solidFill>
                  <a:srgbClr val="232333"/>
                </a:solidFill>
                <a:latin typeface="Verdana"/>
                <a:cs typeface="Verdana"/>
              </a:rPr>
              <a:t>Orange County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87642" y="9565502"/>
            <a:ext cx="7482700" cy="927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spc="10" dirty="0">
                <a:latin typeface="Arial"/>
                <a:cs typeface="Arial"/>
              </a:rPr>
              <a:t>It is the policy of the University of California (UC) and the UC Division of Agriculture &amp; Natural Resources not to engage in discrimination against or harassment of any person in any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187642" y="9687422"/>
            <a:ext cx="6782372" cy="927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spc="10" dirty="0">
                <a:latin typeface="Arial"/>
                <a:cs typeface="Arial"/>
              </a:rPr>
              <a:t>of its programs or activities (Complete nondiscrimination policy statement can be found at http://ucanr.edu/sites/anrstaff/fi les</a:t>
            </a:r>
            <a:r>
              <a:rPr sz="709" spc="10" dirty="0">
                <a:latin typeface="Times New Roman"/>
                <a:cs typeface="Times New Roman"/>
              </a:rPr>
              <a:t>/215244.pdf). Inquiries regarding ANR’s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87642" y="9809058"/>
            <a:ext cx="7438251" cy="930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spc="10" dirty="0">
                <a:latin typeface="Arial"/>
                <a:cs typeface="Arial"/>
              </a:rPr>
              <a:t>nondiscrimination policies may be directed to UCANR, Affirmative Action Compliance &amp; Title IX Officer, University of California, Agriculture and Natural Resources, 2801 Second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text 1"/>
          <p:cNvSpPr txBox="1"/>
          <p:nvPr/>
        </p:nvSpPr>
        <p:spPr>
          <a:xfrm>
            <a:off x="187642" y="9931580"/>
            <a:ext cx="1730057" cy="927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spc="10" dirty="0">
                <a:latin typeface="Arial"/>
                <a:cs typeface="Arial"/>
              </a:rPr>
              <a:t>Street, Davis, CA 95618, (530) 750-1343.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0" y="7340600"/>
            <a:ext cx="5880100" cy="424180"/>
          </a:xfrm>
          <a:custGeom>
            <a:avLst/>
            <a:gdLst/>
            <a:ahLst/>
            <a:cxnLst/>
            <a:rect l="l" t="t" r="r" b="b"/>
            <a:pathLst>
              <a:path w="5880100" h="424180">
                <a:moveTo>
                  <a:pt x="0" y="424180"/>
                </a:moveTo>
                <a:lnTo>
                  <a:pt x="0" y="0"/>
                </a:lnTo>
                <a:lnTo>
                  <a:pt x="5880100" y="0"/>
                </a:lnTo>
                <a:lnTo>
                  <a:pt x="5880100" y="42418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text 1"/>
          <p:cNvSpPr txBox="1"/>
          <p:nvPr/>
        </p:nvSpPr>
        <p:spPr>
          <a:xfrm>
            <a:off x="1226820" y="7384161"/>
            <a:ext cx="3519677" cy="246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b="1" spc="10" dirty="0">
                <a:solidFill>
                  <a:srgbClr val="FFFFFF"/>
                </a:solidFill>
                <a:latin typeface="Verdana"/>
                <a:cs typeface="Verdana"/>
              </a:rPr>
              <a:t>Free, Open to the Public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4" name="text 1"/>
          <p:cNvSpPr txBox="1"/>
          <p:nvPr/>
        </p:nvSpPr>
        <p:spPr>
          <a:xfrm>
            <a:off x="1974469" y="7872349"/>
            <a:ext cx="2013915" cy="1975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C0741D"/>
                </a:solidFill>
                <a:latin typeface="Verdana"/>
                <a:cs typeface="Verdana"/>
              </a:rPr>
              <a:t>Presented by the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5" name="text 1"/>
          <p:cNvSpPr txBox="1"/>
          <p:nvPr/>
        </p:nvSpPr>
        <p:spPr>
          <a:xfrm>
            <a:off x="559435" y="8116189"/>
            <a:ext cx="4835754" cy="1975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solidFill>
                  <a:srgbClr val="C0741D"/>
                </a:solidFill>
                <a:latin typeface="Verdana"/>
                <a:cs typeface="Verdana"/>
              </a:rPr>
              <a:t>UCCE Master Gardeners of Orange County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475615" y="8623929"/>
            <a:ext cx="4985029" cy="1594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i="1" spc="10" dirty="0">
                <a:latin typeface="Arial"/>
                <a:cs typeface="Arial"/>
              </a:rPr>
              <a:t>mgorange.ucanr.edu</a:t>
            </a:r>
            <a:r>
              <a:rPr sz="959" b="1" i="1" spc="10" dirty="0">
                <a:latin typeface="Arial"/>
                <a:cs typeface="Arial"/>
              </a:rPr>
              <a:t>           </a:t>
            </a:r>
            <a:r>
              <a:rPr sz="1310" b="1" i="1" spc="10" dirty="0">
                <a:latin typeface="Arial"/>
                <a:cs typeface="Arial"/>
              </a:rPr>
              <a:t>mgorange.ucanr.edu/Gardening_Hotline/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4988" y="8798509"/>
            <a:ext cx="48260" cy="10160"/>
          </a:xfrm>
          <a:custGeom>
            <a:avLst/>
            <a:gdLst/>
            <a:ahLst/>
            <a:cxnLst/>
            <a:rect l="l" t="t" r="r" b="b"/>
            <a:pathLst>
              <a:path w="48260" h="10160">
                <a:moveTo>
                  <a:pt x="0" y="10160"/>
                </a:moveTo>
                <a:lnTo>
                  <a:pt x="0" y="0"/>
                </a:lnTo>
                <a:lnTo>
                  <a:pt x="48260" y="0"/>
                </a:lnTo>
                <a:lnTo>
                  <a:pt x="4826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25419"/>
            <a:ext cx="1920240" cy="1376680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0" y="7592060"/>
            <a:ext cx="1927860" cy="1323340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80" y="0"/>
            <a:ext cx="1917700" cy="132334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20" y="3926840"/>
            <a:ext cx="1915160" cy="2877820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60" y="6357620"/>
            <a:ext cx="1927859" cy="1282700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60" y="1303020"/>
            <a:ext cx="1905000" cy="1427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262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Monty Wilson</cp:lastModifiedBy>
  <cp:revision>3</cp:revision>
  <dcterms:created xsi:type="dcterms:W3CDTF">2024-02-26T19:17:32Z</dcterms:created>
  <dcterms:modified xsi:type="dcterms:W3CDTF">2024-02-29T23:49:21Z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2024-02-26T00:00:00Z</vt:filetime>
  </property>
  <property fmtid="{D5CDD505-2E9C-101B-9397-08002B2CF9AE}" pid="3" name="LastSaved">
    <vt:filetime>2024-02-26T00:00:00Z</vt:filetime>
  </property>
</Properties>
</file>